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0.png" ContentType="image/png"/>
  <Override PartName="/ppt/media/image14.png" ContentType="image/png"/>
  <Override PartName="/ppt/media/image4.png" ContentType="image/png"/>
  <Override PartName="/ppt/media/image8.png" ContentType="image/png"/>
  <Override PartName="/ppt/media/image13.png" ContentType="image/png"/>
  <Override PartName="/ppt/media/image3.png" ContentType="image/png"/>
  <Override PartName="/ppt/media/image7.png" ContentType="image/png"/>
  <Override PartName="/ppt/media/image12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15.png" ContentType="image/png"/>
  <Override PartName="/ppt/media/image1.png" ContentType="image/png"/>
  <Override PartName="/ppt/media/image5.png" ContentType="image/png"/>
  <Override PartName="/ppt/media/image9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GB"/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GB"/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A1314101-C111-4181-8171-B1C161814181}" type="slidenum">
              <a:rPr lang="en-GB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1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9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2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5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4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7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0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3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106640" y="812880"/>
            <a:ext cx="5344920" cy="4008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6" name="CustomShape 2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</p:spPr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55640" y="4986360"/>
            <a:ext cx="6046560" cy="4993920"/>
          </a:xfrm>
          <a:prstGeom prst="rect">
            <a:avLst/>
          </a:prstGeom>
        </p:spPr>
        <p:txBody>
          <a:bodyPr anchor="ctr" bIns="91440" tIns="9144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381600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280" y="4374360"/>
            <a:ext cx="381600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45844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28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3816000" cy="498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381600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-2232000" y="538200"/>
            <a:ext cx="9070560" cy="62193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328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3816000" cy="498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45844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3280" y="4374360"/>
            <a:ext cx="381564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381600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3280" y="4374360"/>
            <a:ext cx="381600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45844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328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381600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-2232000" y="538200"/>
            <a:ext cx="9070560" cy="62193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28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4989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458440" y="437436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2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458440" y="1768320"/>
            <a:ext cx="186192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280" y="4374360"/>
            <a:ext cx="3815640" cy="2379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987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Sixth Outline Level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Seventh Outline Level</a:t>
            </a:r>
            <a:endParaRPr/>
          </a:p>
          <a:p>
            <a:pPr lvl="7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Eighth Outline Level</a:t>
            </a:r>
            <a:endParaRPr/>
          </a:p>
          <a:p>
            <a:pPr lvl="8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Ninth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280" y="6886440"/>
            <a:ext cx="234612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8080" y="6886440"/>
            <a:ext cx="319356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6280" y="6886440"/>
            <a:ext cx="234612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-2232000" y="53820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3816000" cy="49892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Sixth Outline Level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Seventh Outline Level</a:t>
            </a:r>
            <a:endParaRPr/>
          </a:p>
          <a:p>
            <a:pPr lvl="7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Eighth Outline Level</a:t>
            </a:r>
            <a:endParaRPr/>
          </a:p>
          <a:p>
            <a:pPr lvl="8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Arial"/>
              </a:rPr>
              <a:t>Ninth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503280" y="6886440"/>
            <a:ext cx="234612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3448080" y="6886440"/>
            <a:ext cx="319356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7226280" y="6886440"/>
            <a:ext cx="2346120" cy="51876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256360" y="2483640"/>
            <a:ext cx="3771720" cy="3989160"/>
          </a:xfrm>
          <a:prstGeom prst="rect">
            <a:avLst/>
          </a:prstGeom>
          <a:blipFill>
            <a:blip r:embed="rId1"/>
          </a:blipFill>
        </p:spPr>
      </p:sp>
      <p:sp>
        <p:nvSpPr>
          <p:cNvPr id="80" name="TextShape 2"/>
          <p:cNvSpPr txBox="1"/>
          <p:nvPr/>
        </p:nvSpPr>
        <p:spPr>
          <a:xfrm>
            <a:off x="503640" y="221040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6000">
                <a:solidFill>
                  <a:srgbClr val="000000"/>
                </a:solidFill>
                <a:latin typeface="Berlin Sans FB"/>
                <a:ea typeface="Arial"/>
              </a:rPr>
              <a:t>Building a Theremin</a:t>
            </a:r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431640" y="3314880"/>
            <a:ext cx="9070560" cy="457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2400">
                <a:solidFill>
                  <a:srgbClr val="000000"/>
                </a:solidFill>
                <a:latin typeface="Berlin Sans FB"/>
                <a:ea typeface="Arial"/>
              </a:rPr>
              <a:t>Tom Bryant and Josh Wainwright</a:t>
            </a:r>
            <a:endParaRPr/>
          </a:p>
        </p:txBody>
      </p:sp>
      <p:sp>
        <p:nvSpPr>
          <p:cNvPr id="82" name="CustomShape 4"/>
          <p:cNvSpPr/>
          <p:nvPr/>
        </p:nvSpPr>
        <p:spPr>
          <a:xfrm>
            <a:off x="0" y="96480"/>
            <a:ext cx="9070560" cy="457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2400">
                <a:solidFill>
                  <a:srgbClr val="000000"/>
                </a:solidFill>
                <a:latin typeface="Berlin Sans FB"/>
                <a:ea typeface="Arial"/>
              </a:rPr>
              <a:t>Supervisor: Dr. Y. Singh</a:t>
            </a:r>
            <a:endParaRPr/>
          </a:p>
        </p:txBody>
      </p:sp>
    </p:spTree>
  </p:cSld>
  <p:transition>
    <p:fade thruBlk="true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3280" y="25596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Mixer Circuit</a:t>
            </a:r>
            <a:endParaRPr/>
          </a:p>
        </p:txBody>
      </p:sp>
      <p:sp>
        <p:nvSpPr>
          <p:cNvPr id="106" name="CustomShape 2"/>
          <p:cNvSpPr/>
          <p:nvPr/>
        </p:nvSpPr>
        <p:spPr>
          <a:xfrm>
            <a:off x="1067760" y="1563840"/>
            <a:ext cx="7941600" cy="5794920"/>
          </a:xfrm>
          <a:prstGeom prst="rect">
            <a:avLst/>
          </a:prstGeom>
          <a:blipFill>
            <a:blip r:embed="rId1"/>
          </a:blipFill>
        </p:spPr>
      </p:sp>
    </p:spTree>
  </p:cSld>
  <p:transition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3640" y="25128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Mixer Signal</a:t>
            </a:r>
            <a:endParaRPr/>
          </a:p>
        </p:txBody>
      </p:sp>
      <p:pic>
        <p:nvPicPr>
          <p:cNvPr descr="" id="10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080" y="1424520"/>
            <a:ext cx="10080360" cy="4737240"/>
          </a:xfrm>
          <a:prstGeom prst="rect">
            <a:avLst/>
          </a:prstGeom>
        </p:spPr>
      </p:pic>
    </p:spTree>
  </p:cSld>
  <p:transition>
    <p:fade thruBlk="true"/>
  </p:transition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3640" y="25128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Need for a Low Pass Filter</a:t>
            </a:r>
            <a:endParaRPr/>
          </a:p>
        </p:txBody>
      </p:sp>
      <p:pic>
        <p:nvPicPr>
          <p:cNvPr descr="" id="11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080" y="1424520"/>
            <a:ext cx="10080360" cy="4737240"/>
          </a:xfrm>
          <a:prstGeom prst="rect">
            <a:avLst/>
          </a:prstGeom>
        </p:spPr>
      </p:pic>
    </p:spTree>
  </p:cSld>
  <p:transition>
    <p:fade thruBlk="true"/>
  </p:transition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3640" y="25128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Triangle Wave from Square</a:t>
            </a:r>
            <a:endParaRPr/>
          </a:p>
        </p:txBody>
      </p:sp>
      <p:pic>
        <p:nvPicPr>
          <p:cNvPr descr="" id="1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080" y="1424520"/>
            <a:ext cx="10080360" cy="4737240"/>
          </a:xfrm>
          <a:prstGeom prst="rect">
            <a:avLst/>
          </a:prstGeom>
        </p:spPr>
      </p:pic>
    </p:spTree>
  </p:cSld>
  <p:transition>
    <p:fade thruBlk="true"/>
  </p:transition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3280" y="25596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555 Again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648000" y="1544400"/>
            <a:ext cx="8772480" cy="3161880"/>
          </a:xfrm>
          <a:prstGeom prst="rect">
            <a:avLst/>
          </a:prstGeom>
          <a:blipFill>
            <a:blip r:embed="rId1"/>
          </a:blipFill>
        </p:spPr>
      </p:sp>
      <p:sp>
        <p:nvSpPr>
          <p:cNvPr id="115" name="CustomShape 3"/>
          <p:cNvSpPr/>
          <p:nvPr/>
        </p:nvSpPr>
        <p:spPr>
          <a:xfrm>
            <a:off x="1008000" y="5538600"/>
            <a:ext cx="4392000" cy="1309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GB" sz="4000">
                <a:solidFill>
                  <a:srgbClr val="000000"/>
                </a:solidFill>
                <a:latin typeface="Berlin Sans FB"/>
                <a:ea typeface="Arial"/>
              </a:rPr>
              <a:t>What if R1=0?</a:t>
            </a:r>
            <a:endParaRPr/>
          </a:p>
        </p:txBody>
      </p:sp>
      <p:sp>
        <p:nvSpPr>
          <p:cNvPr id="116" name="Line 4"/>
          <p:cNvSpPr/>
          <p:nvPr/>
        </p:nvSpPr>
        <p:spPr>
          <a:xfrm flipV="1">
            <a:off x="3312000" y="2952000"/>
            <a:ext cx="3528000" cy="25866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17" name="Line 5"/>
          <p:cNvSpPr/>
          <p:nvPr/>
        </p:nvSpPr>
        <p:spPr>
          <a:xfrm flipV="1">
            <a:off x="3312000" y="4608000"/>
            <a:ext cx="3024000" cy="930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</p:sp>
    </p:spTree>
  </p:cSld>
  <p:transition>
    <p:fade thruBlk="true"/>
  </p:transition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3280" y="25596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Conclusion – Where are we heading?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503640" y="2123640"/>
            <a:ext cx="9070560" cy="5080680"/>
          </a:xfrm>
          <a:prstGeom prst="rect">
            <a:avLst/>
          </a:prstGeom>
        </p:spPr>
        <p:txBody>
          <a:bodyPr/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Use the 7555 Timer IC to produce oscillator &gt;1MHz?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Build an LRC circuit to produce oscillations?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Use a low pass filter as the input to the 4046 VCO?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Produce a method of volume control </a:t>
            </a:r>
            <a:endParaRPr/>
          </a:p>
        </p:txBody>
      </p:sp>
    </p:spTree>
  </p:cSld>
  <p:transition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0" y="1261440"/>
            <a:ext cx="4857840" cy="5578560"/>
          </a:xfrm>
          <a:prstGeom prst="rect">
            <a:avLst/>
          </a:prstGeom>
          <a:blipFill>
            <a:blip r:embed="rId1"/>
          </a:blipFill>
        </p:spPr>
      </p:sp>
      <p:sp>
        <p:nvSpPr>
          <p:cNvPr id="84" name="TextShape 2"/>
          <p:cNvSpPr txBox="1"/>
          <p:nvPr/>
        </p:nvSpPr>
        <p:spPr>
          <a:xfrm>
            <a:off x="287640" y="7560"/>
            <a:ext cx="66243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The History of the Theremin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503640" y="1410120"/>
            <a:ext cx="4536360" cy="5620320"/>
          </a:xfrm>
          <a:prstGeom prst="rect">
            <a:avLst/>
          </a:prstGeom>
        </p:spPr>
        <p:txBody>
          <a:bodyPr/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Lev Sergeivich Termen, known in Europe as Leon Theremin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Invented in October 1920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Displayed to Lenin</a:t>
            </a:r>
            <a:endParaRPr/>
          </a:p>
          <a:p>
            <a:pPr>
              <a:lnSpc>
                <a:spcPct val="93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Toured Europe to showcase the height of Russian technology</a:t>
            </a:r>
            <a:endParaRPr/>
          </a:p>
          <a:p>
            <a:pPr>
              <a:lnSpc>
                <a:spcPct val="93000"/>
              </a:lnSpc>
            </a:pPr>
            <a:endParaRPr/>
          </a:p>
        </p:txBody>
      </p:sp>
    </p:spTree>
  </p:cSld>
  <p:transition>
    <p:fade thruBlk="true"/>
  </p:transition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0080360" cy="7559280"/>
          </a:xfrm>
          <a:prstGeom prst="rect">
            <a:avLst/>
          </a:prstGeom>
          <a:blipFill>
            <a:blip r:embed="rId1"/>
          </a:blipFill>
        </p:spPr>
      </p:sp>
      <p:sp>
        <p:nvSpPr>
          <p:cNvPr id="87" name="TextShape 2"/>
          <p:cNvSpPr txBox="1"/>
          <p:nvPr/>
        </p:nvSpPr>
        <p:spPr>
          <a:xfrm>
            <a:off x="5023080" y="302400"/>
            <a:ext cx="4457520" cy="135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Basic Concept</a:t>
            </a:r>
            <a:endParaRPr/>
          </a:p>
        </p:txBody>
      </p:sp>
    </p:spTree>
  </p:cSld>
  <p:transition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3280" y="25596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555 IC Timer Circuit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756440" y="1391400"/>
            <a:ext cx="6564240" cy="5963040"/>
          </a:xfrm>
          <a:prstGeom prst="rect">
            <a:avLst/>
          </a:prstGeom>
          <a:blipFill>
            <a:blip r:embed="rId1"/>
          </a:blipFill>
        </p:spPr>
      </p:sp>
    </p:spTree>
  </p:cSld>
  <p:transition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3280" y="255960"/>
            <a:ext cx="907056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Two 555s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620280" y="2267640"/>
            <a:ext cx="8772480" cy="3161880"/>
          </a:xfrm>
          <a:prstGeom prst="rect">
            <a:avLst/>
          </a:prstGeom>
          <a:blipFill>
            <a:blip r:embed="rId1"/>
          </a:blipFill>
        </p:spPr>
      </p:sp>
    </p:spTree>
  </p:cSld>
  <p:transition>
    <p:fade thruBlk="true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43640" y="144720"/>
            <a:ext cx="5087880" cy="7244640"/>
          </a:xfrm>
          <a:prstGeom prst="rect">
            <a:avLst/>
          </a:prstGeom>
          <a:blipFill>
            <a:blip r:embed="rId1"/>
          </a:blipFill>
        </p:spPr>
      </p:sp>
      <p:sp>
        <p:nvSpPr>
          <p:cNvPr id="93" name="TextShape 2"/>
          <p:cNvSpPr txBox="1"/>
          <p:nvPr/>
        </p:nvSpPr>
        <p:spPr>
          <a:xfrm>
            <a:off x="4536360" y="255960"/>
            <a:ext cx="503748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Two 555s</a:t>
            </a: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4896360" y="1835640"/>
            <a:ext cx="4536000" cy="3989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Second 555 chip acts as the volume control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3200">
                <a:solidFill>
                  <a:srgbClr val="000000"/>
                </a:solidFill>
                <a:latin typeface="Berlin Sans FB"/>
                <a:ea typeface="Arial"/>
              </a:rPr>
              <a:t>LDRs control the resistances and hence the pitch and volume</a:t>
            </a:r>
            <a:endParaRPr/>
          </a:p>
        </p:txBody>
      </p:sp>
    </p:spTree>
  </p:cSld>
  <p:transition>
    <p:fade thruBlk="true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8000" y="39564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High Frequency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503280" y="1768320"/>
            <a:ext cx="3816000" cy="498924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pic>
        <p:nvPicPr>
          <p:cNvPr descr="" id="9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600" y="1450800"/>
            <a:ext cx="10080360" cy="4737240"/>
          </a:xfrm>
          <a:prstGeom prst="rect">
            <a:avLst/>
          </a:prstGeom>
        </p:spPr>
      </p:pic>
    </p:spTree>
  </p:cSld>
  <p:transition>
    <p:fade thruBlk="true"/>
  </p:transition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8000" y="395640"/>
            <a:ext cx="9070560" cy="12618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Low Frequency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3280" y="1768320"/>
            <a:ext cx="3816000" cy="498924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pic>
        <p:nvPicPr>
          <p:cNvPr descr="" id="10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600" y="1450800"/>
            <a:ext cx="10080360" cy="4737240"/>
          </a:xfrm>
          <a:prstGeom prst="rect">
            <a:avLst/>
          </a:prstGeom>
        </p:spPr>
      </p:pic>
    </p:spTree>
  </p:cSld>
  <p:transition>
    <p:fade thruBlk="true"/>
  </p:transition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096000" y="149760"/>
            <a:ext cx="3816000" cy="135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Berlin Sans FB"/>
                <a:ea typeface="Arial"/>
              </a:rPr>
              <a:t>4046 VCO</a:t>
            </a:r>
            <a:endParaRPr/>
          </a:p>
        </p:txBody>
      </p:sp>
      <p:pic>
        <p:nvPicPr>
          <p:cNvPr descr="" id="10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533400" y="3232800"/>
            <a:ext cx="6444720" cy="3963240"/>
          </a:xfrm>
          <a:prstGeom prst="rect">
            <a:avLst/>
          </a:prstGeom>
        </p:spPr>
      </p:pic>
      <p:pic>
        <p:nvPicPr>
          <p:cNvPr descr="" id="10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117960"/>
            <a:ext cx="3599280" cy="4193640"/>
          </a:xfrm>
          <a:prstGeom prst="rect">
            <a:avLst/>
          </a:prstGeom>
        </p:spPr>
      </p:pic>
      <p:sp>
        <p:nvSpPr>
          <p:cNvPr id="104" name="CustomShape 2"/>
          <p:cNvSpPr/>
          <p:nvPr/>
        </p:nvSpPr>
        <p:spPr>
          <a:xfrm>
            <a:off x="648000" y="1547640"/>
            <a:ext cx="9144720" cy="1796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CMOS Chip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Berlin Sans FB"/>
                <a:ea typeface="Arial"/>
              </a:rPr>
              <a:t>Includes 2 phase comparators, a zener diode, and most importantly a Voltage Controlled Oscillator</a:t>
            </a:r>
            <a:endParaRPr/>
          </a:p>
        </p:txBody>
      </p:sp>
    </p:spTree>
  </p:cSld>
  <p:transition>
    <p:fade thruBlk="true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